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66" r:id="rId5"/>
    <p:sldId id="258" r:id="rId6"/>
    <p:sldId id="259" r:id="rId7"/>
    <p:sldId id="270" r:id="rId8"/>
    <p:sldId id="261" r:id="rId9"/>
    <p:sldId id="267" r:id="rId10"/>
    <p:sldId id="269" r:id="rId11"/>
    <p:sldId id="263" r:id="rId12"/>
    <p:sldId id="264" r:id="rId13"/>
    <p:sldId id="262"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76D015-398E-48DF-B736-327DC8F1E52A}"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202515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76D015-398E-48DF-B736-327DC8F1E52A}"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194916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76D015-398E-48DF-B736-327DC8F1E52A}"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4013704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76D015-398E-48DF-B736-327DC8F1E52A}"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690844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76D015-398E-48DF-B736-327DC8F1E52A}"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210407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76D015-398E-48DF-B736-327DC8F1E52A}"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260799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76D015-398E-48DF-B736-327DC8F1E52A}"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3428093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76D015-398E-48DF-B736-327DC8F1E52A}"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242926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76D015-398E-48DF-B736-327DC8F1E52A}"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67722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76D015-398E-48DF-B736-327DC8F1E52A}"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4203884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76D015-398E-48DF-B736-327DC8F1E52A}"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CE8B3-50C6-4DFD-A0B9-D4656F82A93D}" type="slidenum">
              <a:rPr lang="en-US" smtClean="0"/>
              <a:t>‹#›</a:t>
            </a:fld>
            <a:endParaRPr lang="en-US"/>
          </a:p>
        </p:txBody>
      </p:sp>
    </p:spTree>
    <p:extLst>
      <p:ext uri="{BB962C8B-B14F-4D97-AF65-F5344CB8AC3E}">
        <p14:creationId xmlns:p14="http://schemas.microsoft.com/office/powerpoint/2010/main" val="1893811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6D015-398E-48DF-B736-327DC8F1E52A}" type="datetimeFigureOut">
              <a:rPr lang="en-US" smtClean="0"/>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4CE8B3-50C6-4DFD-A0B9-D4656F82A93D}" type="slidenum">
              <a:rPr lang="en-US" smtClean="0"/>
              <a:t>‹#›</a:t>
            </a:fld>
            <a:endParaRPr lang="en-US"/>
          </a:p>
        </p:txBody>
      </p:sp>
    </p:spTree>
    <p:extLst>
      <p:ext uri="{BB962C8B-B14F-4D97-AF65-F5344CB8AC3E}">
        <p14:creationId xmlns:p14="http://schemas.microsoft.com/office/powerpoint/2010/main" val="51484871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685800"/>
            <a:ext cx="5638800" cy="1015663"/>
          </a:xfrm>
          <a:prstGeom prst="rect">
            <a:avLst/>
          </a:prstGeom>
          <a:noFill/>
        </p:spPr>
        <p:txBody>
          <a:bodyPr wrap="square" rtlCol="0">
            <a:spAutoFit/>
          </a:bodyPr>
          <a:lstStyle/>
          <a:p>
            <a:r>
              <a:rPr lang="en-US" sz="2000" dirty="0" smtClean="0"/>
              <a:t>         MASTERS OF COMPUTER APPLICATIONS</a:t>
            </a:r>
          </a:p>
          <a:p>
            <a:r>
              <a:rPr lang="en-US" sz="2000" dirty="0" smtClean="0"/>
              <a:t>         UNIVERSITY INSTITUTE OF TECHNOLOGY</a:t>
            </a:r>
          </a:p>
          <a:p>
            <a:r>
              <a:rPr lang="en-US" sz="2000" dirty="0" smtClean="0"/>
              <a:t>   RAJIV GANDHI PRODYOGIKI VISHWAVIDHYALAYA</a:t>
            </a:r>
            <a:endParaRPr lang="en-US" sz="2000" dirty="0"/>
          </a:p>
        </p:txBody>
      </p:sp>
      <p:sp>
        <p:nvSpPr>
          <p:cNvPr id="4" name="TextBox 3"/>
          <p:cNvSpPr txBox="1"/>
          <p:nvPr/>
        </p:nvSpPr>
        <p:spPr>
          <a:xfrm>
            <a:off x="1600200" y="2895600"/>
            <a:ext cx="184731" cy="369332"/>
          </a:xfrm>
          <a:prstGeom prst="rect">
            <a:avLst/>
          </a:prstGeom>
          <a:noFill/>
        </p:spPr>
        <p:txBody>
          <a:bodyPr wrap="none" rtlCol="0">
            <a:spAutoFit/>
          </a:bodyPr>
          <a:lstStyle/>
          <a:p>
            <a:endParaRPr lang="en-US" dirty="0"/>
          </a:p>
        </p:txBody>
      </p:sp>
      <p:pic>
        <p:nvPicPr>
          <p:cNvPr id="1026" name="Picture 2" descr="Rajiv Gandhi Proudyogiki Vishwavidyalaya, Bhop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163658"/>
            <a:ext cx="1371600" cy="1463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77818" y="4047232"/>
            <a:ext cx="2978764" cy="1200329"/>
          </a:xfrm>
          <a:prstGeom prst="rect">
            <a:avLst/>
          </a:prstGeom>
          <a:noFill/>
        </p:spPr>
        <p:txBody>
          <a:bodyPr wrap="none" rtlCol="0">
            <a:spAutoFit/>
          </a:bodyPr>
          <a:lstStyle/>
          <a:p>
            <a:r>
              <a:rPr lang="en-US" dirty="0" smtClean="0"/>
              <a:t>                       </a:t>
            </a:r>
            <a:r>
              <a:rPr lang="en-US" dirty="0" smtClean="0"/>
              <a:t> </a:t>
            </a:r>
            <a:r>
              <a:rPr lang="en-US" dirty="0" smtClean="0"/>
              <a:t>A</a:t>
            </a:r>
          </a:p>
          <a:p>
            <a:r>
              <a:rPr lang="en-US" dirty="0" smtClean="0"/>
              <a:t>            </a:t>
            </a:r>
            <a:r>
              <a:rPr lang="en-US" dirty="0" smtClean="0"/>
              <a:t>MAJOR </a:t>
            </a:r>
            <a:r>
              <a:rPr lang="en-US" dirty="0" smtClean="0"/>
              <a:t>PROJECT </a:t>
            </a:r>
            <a:br>
              <a:rPr lang="en-US" dirty="0" smtClean="0"/>
            </a:br>
            <a:r>
              <a:rPr lang="en-US" dirty="0" smtClean="0"/>
              <a:t>                        ON</a:t>
            </a:r>
          </a:p>
          <a:p>
            <a:r>
              <a:rPr lang="en-US" dirty="0" smtClean="0"/>
              <a:t> FACIAL EMOTION DETECTION</a:t>
            </a:r>
            <a:endParaRPr lang="en-US" dirty="0"/>
          </a:p>
        </p:txBody>
      </p:sp>
      <p:sp>
        <p:nvSpPr>
          <p:cNvPr id="7" name="TextBox 6"/>
          <p:cNvSpPr txBox="1"/>
          <p:nvPr/>
        </p:nvSpPr>
        <p:spPr>
          <a:xfrm>
            <a:off x="6553200" y="5638800"/>
            <a:ext cx="1850186" cy="923330"/>
          </a:xfrm>
          <a:prstGeom prst="rect">
            <a:avLst/>
          </a:prstGeom>
          <a:noFill/>
        </p:spPr>
        <p:txBody>
          <a:bodyPr wrap="none" rtlCol="0">
            <a:spAutoFit/>
          </a:bodyPr>
          <a:lstStyle/>
          <a:p>
            <a:r>
              <a:rPr lang="en-US" dirty="0" smtClean="0"/>
              <a:t>SUBMITTED BY:</a:t>
            </a:r>
          </a:p>
          <a:p>
            <a:r>
              <a:rPr lang="en-US" dirty="0" smtClean="0"/>
              <a:t>CHETNA SHARMA</a:t>
            </a:r>
          </a:p>
          <a:p>
            <a:r>
              <a:rPr lang="en-US" dirty="0" smtClean="0"/>
              <a:t>(0101CA211015)</a:t>
            </a:r>
            <a:endParaRPr lang="en-US" dirty="0"/>
          </a:p>
        </p:txBody>
      </p:sp>
    </p:spTree>
    <p:extLst>
      <p:ext uri="{BB962C8B-B14F-4D97-AF65-F5344CB8AC3E}">
        <p14:creationId xmlns:p14="http://schemas.microsoft.com/office/powerpoint/2010/main" val="27536627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ven basic human emotion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2" y="1752600"/>
            <a:ext cx="6172200" cy="4105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52600" y="636824"/>
            <a:ext cx="5462649" cy="461665"/>
          </a:xfrm>
          <a:prstGeom prst="rect">
            <a:avLst/>
          </a:prstGeom>
          <a:noFill/>
        </p:spPr>
        <p:txBody>
          <a:bodyPr wrap="none" rtlCol="0">
            <a:spAutoFit/>
          </a:bodyPr>
          <a:lstStyle/>
          <a:p>
            <a:r>
              <a:rPr lang="en-US" sz="2400" b="1" dirty="0" smtClean="0"/>
              <a:t>IMAGES OF SEVEN DIFFERENT EMOTIONS</a:t>
            </a:r>
            <a:endParaRPr lang="en-US" sz="2400" b="1" dirty="0"/>
          </a:p>
        </p:txBody>
      </p:sp>
    </p:spTree>
    <p:extLst>
      <p:ext uri="{BB962C8B-B14F-4D97-AF65-F5344CB8AC3E}">
        <p14:creationId xmlns:p14="http://schemas.microsoft.com/office/powerpoint/2010/main" val="3882847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4193959" cy="6555641"/>
          </a:xfrm>
          <a:prstGeom prst="rect">
            <a:avLst/>
          </a:prstGeom>
          <a:noFill/>
        </p:spPr>
        <p:txBody>
          <a:bodyPr wrap="square" rtlCol="0">
            <a:spAutoFit/>
          </a:bodyPr>
          <a:lstStyle/>
          <a:p>
            <a:endParaRPr lang="en-US" sz="2400" b="1" dirty="0" smtClean="0"/>
          </a:p>
          <a:p>
            <a:r>
              <a:rPr lang="en-US" sz="2400" b="1" dirty="0" smtClean="0"/>
              <a:t>APPLICATIONS OF FACIAL EMOTION DETECTION</a:t>
            </a:r>
          </a:p>
          <a:p>
            <a:endParaRPr lang="en-US" sz="2400" b="1" dirty="0"/>
          </a:p>
          <a:p>
            <a:r>
              <a:rPr lang="en-US" dirty="0" smtClean="0"/>
              <a:t>1. In healthcare ,it </a:t>
            </a:r>
            <a:r>
              <a:rPr lang="en-US" dirty="0"/>
              <a:t>can also </a:t>
            </a:r>
            <a:r>
              <a:rPr lang="en-US" dirty="0" smtClean="0"/>
              <a:t>be used </a:t>
            </a:r>
            <a:r>
              <a:rPr lang="en-US" dirty="0"/>
              <a:t>to </a:t>
            </a:r>
            <a:r>
              <a:rPr lang="en-US" dirty="0" smtClean="0"/>
              <a:t>detect early </a:t>
            </a:r>
            <a:r>
              <a:rPr lang="en-US" dirty="0"/>
              <a:t>signs of depression, anxiety, and other mental health issues</a:t>
            </a:r>
            <a:r>
              <a:rPr lang="en-US" dirty="0" smtClean="0"/>
              <a:t>.</a:t>
            </a:r>
          </a:p>
          <a:p>
            <a:endParaRPr lang="en-US" dirty="0" smtClean="0"/>
          </a:p>
          <a:p>
            <a:r>
              <a:rPr lang="en-US" dirty="0" smtClean="0"/>
              <a:t>2. In education, It can be used to assess          students engagement levels and adjust teaching methods accordingly.</a:t>
            </a:r>
          </a:p>
          <a:p>
            <a:endParaRPr lang="en-US" dirty="0"/>
          </a:p>
          <a:p>
            <a:r>
              <a:rPr lang="en-US" dirty="0" smtClean="0"/>
              <a:t>3.In the entertainment industry ,It can be used to create more immersive experiences for viewers and gamers. </a:t>
            </a:r>
          </a:p>
          <a:p>
            <a:endParaRPr lang="en-US" dirty="0"/>
          </a:p>
          <a:p>
            <a:r>
              <a:rPr lang="en-US" dirty="0" smtClean="0"/>
              <a:t>4.In security ,It can be used to detect suspicious </a:t>
            </a:r>
            <a:r>
              <a:rPr lang="en-US" dirty="0" err="1" smtClean="0"/>
              <a:t>behaviour</a:t>
            </a:r>
            <a:r>
              <a:rPr lang="en-US" dirty="0" smtClean="0"/>
              <a:t> and prevent </a:t>
            </a:r>
            <a:r>
              <a:rPr lang="en-US" smtClean="0"/>
              <a:t>crime.</a:t>
            </a:r>
            <a:endParaRPr lang="en-US" dirty="0" smtClean="0"/>
          </a:p>
          <a:p>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190" y="1143000"/>
            <a:ext cx="3882082" cy="4800600"/>
          </a:xfrm>
          <a:prstGeom prst="rect">
            <a:avLst/>
          </a:prstGeom>
        </p:spPr>
      </p:pic>
    </p:spTree>
    <p:extLst>
      <p:ext uri="{BB962C8B-B14F-4D97-AF65-F5344CB8AC3E}">
        <p14:creationId xmlns:p14="http://schemas.microsoft.com/office/powerpoint/2010/main" val="36912259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85110"/>
            <a:ext cx="4514850" cy="5355312"/>
          </a:xfrm>
          <a:prstGeom prst="rect">
            <a:avLst/>
          </a:prstGeom>
          <a:noFill/>
        </p:spPr>
        <p:txBody>
          <a:bodyPr wrap="square" rtlCol="0">
            <a:spAutoFit/>
          </a:bodyPr>
          <a:lstStyle/>
          <a:p>
            <a:r>
              <a:rPr lang="en-US" sz="2400" b="1" dirty="0" smtClean="0"/>
              <a:t>FUTURE OF FACIAL EMOTION DETECTION</a:t>
            </a:r>
          </a:p>
          <a:p>
            <a:endParaRPr lang="en-US" sz="2400" b="1" dirty="0"/>
          </a:p>
          <a:p>
            <a:r>
              <a:rPr lang="en-US" dirty="0"/>
              <a:t>As facial emotion detection technology continues to evolve, we can expect to see even more advanced applications in the future. For example, this technology could be used to create more immersive virtual reality experiences by analyzing a user's facial expressions and adjusting the environment accordingly</a:t>
            </a:r>
            <a:r>
              <a:rPr lang="en-US" dirty="0" smtClean="0"/>
              <a:t>.</a:t>
            </a:r>
          </a:p>
          <a:p>
            <a:endParaRPr lang="en-US" dirty="0"/>
          </a:p>
          <a:p>
            <a:r>
              <a:rPr lang="en-US" dirty="0"/>
              <a:t>There is also potential for facial emotion detection to be integrated with other technologies, such as voice recognition and biometric authentication, to create more seamless and intuitive user experiences.</a:t>
            </a:r>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8364" y="1219200"/>
            <a:ext cx="3452965" cy="4220290"/>
          </a:xfrm>
          <a:prstGeom prst="rect">
            <a:avLst/>
          </a:prstGeom>
        </p:spPr>
      </p:pic>
    </p:spTree>
    <p:extLst>
      <p:ext uri="{BB962C8B-B14F-4D97-AF65-F5344CB8AC3E}">
        <p14:creationId xmlns:p14="http://schemas.microsoft.com/office/powerpoint/2010/main" val="21023728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43000"/>
            <a:ext cx="4067175" cy="4708981"/>
          </a:xfrm>
          <a:prstGeom prst="rect">
            <a:avLst/>
          </a:prstGeom>
          <a:noFill/>
        </p:spPr>
        <p:txBody>
          <a:bodyPr wrap="square" rtlCol="0">
            <a:spAutoFit/>
          </a:bodyPr>
          <a:lstStyle/>
          <a:p>
            <a:r>
              <a:rPr lang="en-US" sz="2400" b="1" dirty="0" smtClean="0"/>
              <a:t>CONCLUSION</a:t>
            </a:r>
          </a:p>
          <a:p>
            <a:endParaRPr lang="en-US" sz="2400" b="1" dirty="0" smtClean="0"/>
          </a:p>
          <a:p>
            <a:r>
              <a:rPr lang="en-US" dirty="0" smtClean="0"/>
              <a:t>In conclusion, facial emotion detection using CNNs and </a:t>
            </a:r>
            <a:r>
              <a:rPr lang="en-US" dirty="0" err="1" smtClean="0"/>
              <a:t>Keras</a:t>
            </a:r>
            <a:r>
              <a:rPr lang="en-US" dirty="0" smtClean="0"/>
              <a:t> is a promising area of research that has the potential to revolutionize fields such as psychology, marketing, and human-computer interaction.</a:t>
            </a:r>
          </a:p>
          <a:p>
            <a:endParaRPr lang="en-US" dirty="0" smtClean="0"/>
          </a:p>
          <a:p>
            <a:r>
              <a:rPr lang="en-US" dirty="0"/>
              <a:t>F</a:t>
            </a:r>
            <a:r>
              <a:rPr lang="en-US" dirty="0" smtClean="0"/>
              <a:t>acial emotion detection technology is a promising development in the field of artificial intelligence. It has numerous applications in different fields and has the potential to improve communication between humans and machines.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293495"/>
            <a:ext cx="3733800" cy="4267200"/>
          </a:xfrm>
          <a:prstGeom prst="rect">
            <a:avLst/>
          </a:prstGeom>
        </p:spPr>
      </p:pic>
    </p:spTree>
    <p:extLst>
      <p:ext uri="{BB962C8B-B14F-4D97-AF65-F5344CB8AC3E}">
        <p14:creationId xmlns:p14="http://schemas.microsoft.com/office/powerpoint/2010/main" val="22861380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2133600"/>
            <a:ext cx="5645007" cy="1446550"/>
          </a:xfrm>
          <a:prstGeom prst="rect">
            <a:avLst/>
          </a:prstGeom>
          <a:noFill/>
        </p:spPr>
        <p:txBody>
          <a:bodyPr wrap="none" rtlCol="0">
            <a:spAutoFit/>
          </a:bodyPr>
          <a:lstStyle/>
          <a:p>
            <a:r>
              <a:rPr lang="en-US" sz="8800" dirty="0" smtClean="0"/>
              <a:t>THANK YOU</a:t>
            </a:r>
            <a:endParaRPr lang="en-US" sz="8800" dirty="0"/>
          </a:p>
        </p:txBody>
      </p:sp>
    </p:spTree>
    <p:extLst>
      <p:ext uri="{BB962C8B-B14F-4D97-AF65-F5344CB8AC3E}">
        <p14:creationId xmlns:p14="http://schemas.microsoft.com/office/powerpoint/2010/main" val="7247428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838200"/>
            <a:ext cx="1695785" cy="461665"/>
          </a:xfrm>
          <a:prstGeom prst="rect">
            <a:avLst/>
          </a:prstGeom>
          <a:noFill/>
        </p:spPr>
        <p:txBody>
          <a:bodyPr wrap="none" rtlCol="0">
            <a:spAutoFit/>
          </a:bodyPr>
          <a:lstStyle/>
          <a:p>
            <a:r>
              <a:rPr lang="en-US" sz="2400" b="1" dirty="0" smtClean="0"/>
              <a:t>  CONTENTS</a:t>
            </a:r>
            <a:endParaRPr lang="en-US" sz="2400" b="1" dirty="0"/>
          </a:p>
        </p:txBody>
      </p:sp>
      <p:sp>
        <p:nvSpPr>
          <p:cNvPr id="3" name="TextBox 2"/>
          <p:cNvSpPr txBox="1"/>
          <p:nvPr/>
        </p:nvSpPr>
        <p:spPr>
          <a:xfrm>
            <a:off x="685800" y="1600200"/>
            <a:ext cx="4953000" cy="3970318"/>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What Is Facial Emotion Detection?</a:t>
            </a:r>
          </a:p>
          <a:p>
            <a:pPr marL="285750" indent="-285750">
              <a:buFont typeface="Wingdings" panose="05000000000000000000" pitchFamily="2" charset="2"/>
              <a:buChar char="v"/>
            </a:pPr>
            <a:r>
              <a:rPr lang="en-US" dirty="0" smtClean="0"/>
              <a:t>How Does It Work?</a:t>
            </a:r>
          </a:p>
          <a:p>
            <a:pPr marL="285750" indent="-285750">
              <a:buFont typeface="Wingdings" panose="05000000000000000000" pitchFamily="2" charset="2"/>
              <a:buChar char="v"/>
            </a:pPr>
            <a:r>
              <a:rPr lang="en-US" dirty="0" smtClean="0"/>
              <a:t>Convolution Neural Network</a:t>
            </a:r>
          </a:p>
          <a:p>
            <a:pPr marL="285750" indent="-285750">
              <a:buFont typeface="Wingdings" panose="05000000000000000000" pitchFamily="2" charset="2"/>
              <a:buChar char="v"/>
            </a:pPr>
            <a:r>
              <a:rPr lang="en-US" dirty="0" err="1" smtClean="0"/>
              <a:t>Keras</a:t>
            </a:r>
            <a:r>
              <a:rPr lang="en-US" dirty="0" smtClean="0"/>
              <a:t> Library</a:t>
            </a:r>
          </a:p>
          <a:p>
            <a:pPr marL="285750" indent="-285750">
              <a:buFont typeface="Wingdings" panose="05000000000000000000" pitchFamily="2" charset="2"/>
              <a:buChar char="v"/>
            </a:pPr>
            <a:r>
              <a:rPr lang="en-US" smtClean="0"/>
              <a:t>OpenCV</a:t>
            </a:r>
            <a:endParaRPr lang="en-US" dirty="0" smtClean="0"/>
          </a:p>
          <a:p>
            <a:pPr marL="285750" indent="-285750">
              <a:buFont typeface="Wingdings" panose="05000000000000000000" pitchFamily="2" charset="2"/>
              <a:buChar char="v"/>
            </a:pPr>
            <a:r>
              <a:rPr lang="en-US" dirty="0" smtClean="0"/>
              <a:t>Training The Model</a:t>
            </a:r>
          </a:p>
          <a:p>
            <a:pPr marL="285750" indent="-285750">
              <a:buFont typeface="Wingdings" panose="05000000000000000000" pitchFamily="2" charset="2"/>
              <a:buChar char="v"/>
            </a:pPr>
            <a:r>
              <a:rPr lang="en-US" dirty="0" smtClean="0"/>
              <a:t>Flow Chart</a:t>
            </a:r>
          </a:p>
          <a:p>
            <a:pPr marL="285750" indent="-285750">
              <a:buFont typeface="Wingdings" panose="05000000000000000000" pitchFamily="2" charset="2"/>
              <a:buChar char="v"/>
            </a:pPr>
            <a:r>
              <a:rPr lang="en-US" dirty="0" smtClean="0"/>
              <a:t>Images Of Seven Different Emotions</a:t>
            </a:r>
          </a:p>
          <a:p>
            <a:pPr marL="285750" indent="-285750">
              <a:buFont typeface="Wingdings" panose="05000000000000000000" pitchFamily="2" charset="2"/>
              <a:buChar char="v"/>
            </a:pPr>
            <a:r>
              <a:rPr lang="en-US" dirty="0" smtClean="0"/>
              <a:t>Applications Of Facial Emotion Detection</a:t>
            </a:r>
          </a:p>
          <a:p>
            <a:pPr marL="285750" indent="-285750">
              <a:buFont typeface="Wingdings" panose="05000000000000000000" pitchFamily="2" charset="2"/>
              <a:buChar char="v"/>
            </a:pPr>
            <a:r>
              <a:rPr lang="en-US" dirty="0" smtClean="0"/>
              <a:t>Future Of Facial Emotion Detection</a:t>
            </a:r>
          </a:p>
          <a:p>
            <a:pPr marL="285750" indent="-285750">
              <a:buFont typeface="Wingdings" panose="05000000000000000000" pitchFamily="2" charset="2"/>
              <a:buChar char="v"/>
            </a:pPr>
            <a:r>
              <a:rPr lang="en-US" dirty="0" smtClean="0"/>
              <a:t>Conclusion</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dirty="0" smtClean="0"/>
          </a:p>
        </p:txBody>
      </p:sp>
    </p:spTree>
    <p:extLst>
      <p:ext uri="{BB962C8B-B14F-4D97-AF65-F5344CB8AC3E}">
        <p14:creationId xmlns:p14="http://schemas.microsoft.com/office/powerpoint/2010/main" val="40033672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158715"/>
            <a:ext cx="4419600" cy="4708981"/>
          </a:xfrm>
          <a:prstGeom prst="rect">
            <a:avLst/>
          </a:prstGeom>
          <a:noFill/>
        </p:spPr>
        <p:txBody>
          <a:bodyPr wrap="square" rtlCol="0">
            <a:spAutoFit/>
          </a:bodyPr>
          <a:lstStyle/>
          <a:p>
            <a:r>
              <a:rPr lang="en-US" sz="2400" b="1" dirty="0" smtClean="0"/>
              <a:t>What Is Facial Emotion Detection?</a:t>
            </a:r>
          </a:p>
          <a:p>
            <a:endParaRPr lang="en-US" b="1" dirty="0"/>
          </a:p>
          <a:p>
            <a:r>
              <a:rPr lang="en-US" dirty="0" smtClean="0"/>
              <a:t>Facial Emotion Detection is a technology </a:t>
            </a:r>
          </a:p>
          <a:p>
            <a:r>
              <a:rPr lang="en-US" dirty="0"/>
              <a:t>t</a:t>
            </a:r>
            <a:r>
              <a:rPr lang="en-US" dirty="0" smtClean="0"/>
              <a:t>hat allows computers to identify human emotions based on facial expressions.</a:t>
            </a:r>
          </a:p>
          <a:p>
            <a:r>
              <a:rPr lang="en-US" dirty="0" smtClean="0"/>
              <a:t>This technology has been developed to improve communication between human and machines .</a:t>
            </a:r>
          </a:p>
          <a:p>
            <a:endParaRPr lang="en-US" dirty="0" smtClean="0"/>
          </a:p>
          <a:p>
            <a:r>
              <a:rPr lang="en-US" dirty="0" smtClean="0"/>
              <a:t>Facial emotion detection  technology uses AI algorithms to detect and analyze facial expressions . This technology is used in various fields such as healthcare, education, entertainment and security. </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838914"/>
            <a:ext cx="3810000" cy="4724400"/>
          </a:xfrm>
          <a:prstGeom prst="rect">
            <a:avLst/>
          </a:prstGeom>
        </p:spPr>
      </p:pic>
    </p:spTree>
    <p:extLst>
      <p:ext uri="{BB962C8B-B14F-4D97-AF65-F5344CB8AC3E}">
        <p14:creationId xmlns:p14="http://schemas.microsoft.com/office/powerpoint/2010/main" val="15414676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525" y="950688"/>
            <a:ext cx="4191000" cy="4154984"/>
          </a:xfrm>
          <a:prstGeom prst="rect">
            <a:avLst/>
          </a:prstGeom>
          <a:noFill/>
        </p:spPr>
        <p:txBody>
          <a:bodyPr wrap="square" rtlCol="0">
            <a:spAutoFit/>
          </a:bodyPr>
          <a:lstStyle/>
          <a:p>
            <a:r>
              <a:rPr lang="en-US" sz="2400" b="1" dirty="0" smtClean="0"/>
              <a:t>HOW DOES IT WORK?</a:t>
            </a:r>
          </a:p>
          <a:p>
            <a:endParaRPr lang="en-US" sz="2400" b="1" dirty="0" smtClean="0"/>
          </a:p>
          <a:p>
            <a:r>
              <a:rPr lang="en-US" dirty="0" smtClean="0"/>
              <a:t>Facial emotion detection technology works by analyzing the different Facial features and expressions and map them to specific emotions .The technology can detect several emotions such as happiness , sadness , Anger , surprise, fear and disgust. </a:t>
            </a:r>
          </a:p>
          <a:p>
            <a:endParaRPr lang="en-US" dirty="0" smtClean="0"/>
          </a:p>
          <a:p>
            <a:r>
              <a:rPr lang="en-US" dirty="0" smtClean="0"/>
              <a:t>It can also detect micro expressions that </a:t>
            </a:r>
          </a:p>
          <a:p>
            <a:r>
              <a:rPr lang="en-US" dirty="0"/>
              <a:t>a</a:t>
            </a:r>
            <a:r>
              <a:rPr lang="en-US" dirty="0" smtClean="0"/>
              <a:t>re difficult to identify with  your eye. Facial emotion detection can be made with the help of machine learning , we can use </a:t>
            </a:r>
            <a:r>
              <a:rPr lang="en-US" dirty="0" err="1" smtClean="0"/>
              <a:t>cnn</a:t>
            </a:r>
            <a:r>
              <a:rPr lang="en-US" dirty="0" smtClean="0"/>
              <a:t> and </a:t>
            </a:r>
            <a:r>
              <a:rPr lang="en-US" dirty="0" err="1" smtClean="0"/>
              <a:t>keras</a:t>
            </a:r>
            <a:r>
              <a:rPr lang="en-US" dirty="0" smtClean="0"/>
              <a:t> to build a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768191"/>
            <a:ext cx="3790950" cy="4519979"/>
          </a:xfrm>
          <a:prstGeom prst="rect">
            <a:avLst/>
          </a:prstGeom>
        </p:spPr>
      </p:pic>
    </p:spTree>
    <p:extLst>
      <p:ext uri="{BB962C8B-B14F-4D97-AF65-F5344CB8AC3E}">
        <p14:creationId xmlns:p14="http://schemas.microsoft.com/office/powerpoint/2010/main" val="41145144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041393"/>
            <a:ext cx="4343400" cy="4985980"/>
          </a:xfrm>
          <a:prstGeom prst="rect">
            <a:avLst/>
          </a:prstGeom>
          <a:noFill/>
        </p:spPr>
        <p:txBody>
          <a:bodyPr wrap="square" rtlCol="0">
            <a:spAutoFit/>
          </a:bodyPr>
          <a:lstStyle/>
          <a:p>
            <a:r>
              <a:rPr lang="en-US" sz="2400" b="1" dirty="0" smtClean="0"/>
              <a:t>CONVOLUTIONAL NEURAL     NETWORK</a:t>
            </a:r>
          </a:p>
          <a:p>
            <a:endParaRPr lang="en-US" dirty="0" smtClean="0"/>
          </a:p>
          <a:p>
            <a:r>
              <a:rPr lang="en-US" dirty="0" smtClean="0"/>
              <a:t>CNNs are a type of deep learning algorithm that are commonly used for image analysis tasks. They are particularly well-suited for facial emotion detection because they can learn to identify patterns in images at different levels of abstraction.</a:t>
            </a:r>
          </a:p>
          <a:p>
            <a:endParaRPr lang="en-US" dirty="0" smtClean="0"/>
          </a:p>
          <a:p>
            <a:r>
              <a:rPr lang="en-US" dirty="0" smtClean="0"/>
              <a:t>A CNN consists of multiple layers, each of which performs a specific function in the analysis of an image. The first layer is typically a convolutional layer, which applies a set of filters to the input image to extract features such as edges and corners.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990600"/>
            <a:ext cx="3733800" cy="4648200"/>
          </a:xfrm>
          <a:prstGeom prst="rect">
            <a:avLst/>
          </a:prstGeom>
        </p:spPr>
      </p:pic>
    </p:spTree>
    <p:extLst>
      <p:ext uri="{BB962C8B-B14F-4D97-AF65-F5344CB8AC3E}">
        <p14:creationId xmlns:p14="http://schemas.microsoft.com/office/powerpoint/2010/main" val="19042331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066800"/>
            <a:ext cx="4343399" cy="4893647"/>
          </a:xfrm>
          <a:prstGeom prst="rect">
            <a:avLst/>
          </a:prstGeom>
          <a:noFill/>
        </p:spPr>
        <p:txBody>
          <a:bodyPr wrap="square" rtlCol="0">
            <a:spAutoFit/>
          </a:bodyPr>
          <a:lstStyle/>
          <a:p>
            <a:r>
              <a:rPr lang="en-US" sz="2400" b="1" dirty="0" smtClean="0"/>
              <a:t>KERAS LIBRARY</a:t>
            </a:r>
          </a:p>
          <a:p>
            <a:endParaRPr lang="en-US" dirty="0" smtClean="0"/>
          </a:p>
          <a:p>
            <a:r>
              <a:rPr lang="en-US" dirty="0" err="1" smtClean="0"/>
              <a:t>Keras</a:t>
            </a:r>
            <a:r>
              <a:rPr lang="en-US" dirty="0" smtClean="0"/>
              <a:t> is a popular open-source library for building and training deep learning models. It provides a high-level interface for defining and running neural networks, making it easy to experiment with different architectures and </a:t>
            </a:r>
            <a:r>
              <a:rPr lang="en-US" dirty="0" err="1" smtClean="0"/>
              <a:t>hyperparameters</a:t>
            </a:r>
            <a:r>
              <a:rPr lang="en-US" dirty="0" smtClean="0"/>
              <a:t>.</a:t>
            </a:r>
          </a:p>
          <a:p>
            <a:endParaRPr lang="en-US" dirty="0" smtClean="0"/>
          </a:p>
          <a:p>
            <a:r>
              <a:rPr lang="en-US" dirty="0" smtClean="0"/>
              <a:t>One of the key advantages of </a:t>
            </a:r>
            <a:r>
              <a:rPr lang="en-US" dirty="0" err="1" smtClean="0"/>
              <a:t>Keras</a:t>
            </a:r>
            <a:r>
              <a:rPr lang="en-US" dirty="0" smtClean="0"/>
              <a:t> is its support for GPU </a:t>
            </a:r>
            <a:r>
              <a:rPr lang="en-US" dirty="0" err="1" smtClean="0"/>
              <a:t>acceleration,which</a:t>
            </a:r>
            <a:r>
              <a:rPr lang="en-US" dirty="0" smtClean="0"/>
              <a:t> allows models to be trained much faster than on a CPU. This is particularly important for facial emotion detection, which requires large amounts of data and computationally intensive training.</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66800"/>
            <a:ext cx="3962400" cy="4800600"/>
          </a:xfrm>
          <a:prstGeom prst="rect">
            <a:avLst/>
          </a:prstGeom>
        </p:spPr>
      </p:pic>
    </p:spTree>
    <p:extLst>
      <p:ext uri="{BB962C8B-B14F-4D97-AF65-F5344CB8AC3E}">
        <p14:creationId xmlns:p14="http://schemas.microsoft.com/office/powerpoint/2010/main" val="19703476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975" y="905847"/>
            <a:ext cx="4340225" cy="4985980"/>
          </a:xfrm>
          <a:prstGeom prst="rect">
            <a:avLst/>
          </a:prstGeom>
          <a:noFill/>
        </p:spPr>
        <p:txBody>
          <a:bodyPr wrap="square" rtlCol="0">
            <a:spAutoFit/>
          </a:bodyPr>
          <a:lstStyle/>
          <a:p>
            <a:r>
              <a:rPr lang="en-US" sz="2400" b="1" dirty="0" smtClean="0"/>
              <a:t>OPENCV</a:t>
            </a:r>
          </a:p>
          <a:p>
            <a:endParaRPr lang="en-US" sz="2400" b="1" dirty="0" smtClean="0"/>
          </a:p>
          <a:p>
            <a:r>
              <a:rPr lang="en-US" dirty="0" smtClean="0"/>
              <a:t>OpenCV </a:t>
            </a:r>
            <a:r>
              <a:rPr lang="en-US" dirty="0"/>
              <a:t>is the huge open-source library for the computer vision, machine learning, and image processing and now it plays a major role in real-time operation which is very important in today’s systems</a:t>
            </a:r>
            <a:r>
              <a:rPr lang="en-US" dirty="0" smtClean="0"/>
              <a:t>.</a:t>
            </a:r>
          </a:p>
          <a:p>
            <a:endParaRPr lang="en-US" dirty="0" smtClean="0"/>
          </a:p>
          <a:p>
            <a:r>
              <a:rPr lang="en-US" dirty="0" smtClean="0"/>
              <a:t>By </a:t>
            </a:r>
            <a:r>
              <a:rPr lang="en-US" dirty="0"/>
              <a:t>using it, one can process images and videos to identify objects, faces, or even handwriting of a human. When it integrated with various libraries, such as </a:t>
            </a:r>
            <a:r>
              <a:rPr lang="en-US" dirty="0" smtClean="0"/>
              <a:t>NumPy , </a:t>
            </a:r>
            <a:r>
              <a:rPr lang="en-US" dirty="0"/>
              <a:t>python is capable of processing the </a:t>
            </a:r>
            <a:r>
              <a:rPr lang="en-US" dirty="0" smtClean="0"/>
              <a:t>OpenCV </a:t>
            </a:r>
            <a:r>
              <a:rPr lang="en-US" dirty="0"/>
              <a:t>array structure for analysis. To Identify image pattern and its various features we use vector space and perform mathematical operations on these features. </a:t>
            </a:r>
          </a:p>
        </p:txBody>
      </p:sp>
      <p:sp>
        <p:nvSpPr>
          <p:cNvPr id="3" name="AutoShape 2" descr="blob:https://web.whatsapp.com/04e15057-767d-42f0-9b54-3864005a33a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blob:https://web.whatsapp.com/04e15057-767d-42f0-9b54-3864005a33a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lob:https://web.whatsapp.com/04e15057-767d-42f0-9b54-3864005a33a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blob:https://web.whatsapp.com/04e15057-767d-42f0-9b54-3864005a33a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lob:https://web.whatsapp.com/04e15057-767d-42f0-9b54-3864005a33a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blob:https://web.whatsapp.com/04e15057-767d-42f0-9b54-3864005a33ac"/>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blob:https://web.whatsapp.com/04e15057-767d-42f0-9b54-3864005a33ac"/>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6" descr="blob:https://web.whatsapp.com/04e15057-767d-42f0-9b54-3864005a33ac"/>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8" descr="blob:https://web.whatsapp.com/04e15057-767d-42f0-9b54-3864005a33ac"/>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0" descr="blob:https://web.whatsapp.com/04e15057-767d-42f0-9b54-3864005a33ac"/>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2" descr="blob:https://web.whatsapp.com/04e15057-767d-42f0-9b54-3864005a33ac"/>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4" descr="blob:https://web.whatsapp.com/04e15057-767d-42f0-9b54-3864005a33ac"/>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6" descr="blob:https://web.whatsapp.com/04e15057-767d-42f0-9b54-3864005a33ac"/>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8" descr="blob:https://web.whatsapp.com/04e15057-767d-42f0-9b54-3864005a33ac"/>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30" descr="blob:https://web.whatsapp.com/04e15057-767d-42f0-9b54-3864005a33ac"/>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399" y="1379537"/>
            <a:ext cx="3584575" cy="4038600"/>
          </a:xfrm>
          <a:prstGeom prst="rect">
            <a:avLst/>
          </a:prstGeom>
        </p:spPr>
      </p:pic>
    </p:spTree>
    <p:extLst>
      <p:ext uri="{BB962C8B-B14F-4D97-AF65-F5344CB8AC3E}">
        <p14:creationId xmlns:p14="http://schemas.microsoft.com/office/powerpoint/2010/main" val="245992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072575"/>
            <a:ext cx="4190999" cy="4985980"/>
          </a:xfrm>
          <a:prstGeom prst="rect">
            <a:avLst/>
          </a:prstGeom>
          <a:noFill/>
        </p:spPr>
        <p:txBody>
          <a:bodyPr wrap="square" rtlCol="0">
            <a:spAutoFit/>
          </a:bodyPr>
          <a:lstStyle/>
          <a:p>
            <a:r>
              <a:rPr lang="en-US" sz="2400" b="1" dirty="0" smtClean="0"/>
              <a:t>TRAINING A MODEL</a:t>
            </a:r>
          </a:p>
          <a:p>
            <a:endParaRPr lang="en-US" sz="2400" b="1" dirty="0" smtClean="0"/>
          </a:p>
          <a:p>
            <a:r>
              <a:rPr lang="en-US" dirty="0" smtClean="0"/>
              <a:t>To train a model for facial emotion detection, a large dataset of labeled images is required. The dataset should include images of people expressing a range of emotions, as well as neutral images for comparison.</a:t>
            </a:r>
          </a:p>
          <a:p>
            <a:endParaRPr lang="en-US" dirty="0" smtClean="0"/>
          </a:p>
          <a:p>
            <a:r>
              <a:rPr lang="en-US" dirty="0" smtClean="0"/>
              <a:t>Once the dataset has been prepared, a CNN can be trained using </a:t>
            </a:r>
            <a:r>
              <a:rPr lang="en-US" dirty="0" err="1" smtClean="0"/>
              <a:t>Keras</a:t>
            </a:r>
            <a:r>
              <a:rPr lang="en-US" dirty="0" smtClean="0"/>
              <a:t>. The model is typically trained using a technique called backpropagation, which adjusts the weights of the network to minimize the difference between the predicted and actual labels.</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101150"/>
            <a:ext cx="3581400" cy="4343400"/>
          </a:xfrm>
          <a:prstGeom prst="rect">
            <a:avLst/>
          </a:prstGeom>
        </p:spPr>
      </p:pic>
    </p:spTree>
    <p:extLst>
      <p:ext uri="{BB962C8B-B14F-4D97-AF65-F5344CB8AC3E}">
        <p14:creationId xmlns:p14="http://schemas.microsoft.com/office/powerpoint/2010/main" val="10507697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761999"/>
            <a:ext cx="1937390" cy="461665"/>
          </a:xfrm>
          <a:prstGeom prst="rect">
            <a:avLst/>
          </a:prstGeom>
          <a:noFill/>
        </p:spPr>
        <p:txBody>
          <a:bodyPr wrap="none" rtlCol="0">
            <a:spAutoFit/>
          </a:bodyPr>
          <a:lstStyle/>
          <a:p>
            <a:r>
              <a:rPr lang="en-US" sz="2400" b="1" dirty="0" smtClean="0"/>
              <a:t> FLOW CHART</a:t>
            </a:r>
            <a:endParaRPr lang="en-US" sz="2400" b="1" dirty="0"/>
          </a:p>
        </p:txBody>
      </p:sp>
      <p:sp>
        <p:nvSpPr>
          <p:cNvPr id="3" name="TextBox 2"/>
          <p:cNvSpPr txBox="1"/>
          <p:nvPr/>
        </p:nvSpPr>
        <p:spPr>
          <a:xfrm>
            <a:off x="762000" y="1828800"/>
            <a:ext cx="184731" cy="646331"/>
          </a:xfrm>
          <a:prstGeom prst="rect">
            <a:avLst/>
          </a:prstGeom>
          <a:noFill/>
        </p:spPr>
        <p:txBody>
          <a:bodyPr wrap="none" rtlCol="0">
            <a:spAutoFit/>
          </a:bodyPr>
          <a:lstStyle/>
          <a:p>
            <a:endParaRPr lang="en-US" dirty="0" smtClean="0"/>
          </a:p>
          <a:p>
            <a:endParaRPr lang="en-US" dirty="0"/>
          </a:p>
        </p:txBody>
      </p:sp>
      <p:pic>
        <p:nvPicPr>
          <p:cNvPr id="5" name="Picture 4" descr="Flow chart for the system using convolutional neural network. | Download  Scientific Diagram"/>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00200"/>
            <a:ext cx="4800600" cy="4343400"/>
          </a:xfrm>
          <a:prstGeom prst="rect">
            <a:avLst/>
          </a:prstGeom>
          <a:noFill/>
          <a:ln>
            <a:noFill/>
          </a:ln>
        </p:spPr>
      </p:pic>
    </p:spTree>
    <p:extLst>
      <p:ext uri="{BB962C8B-B14F-4D97-AF65-F5344CB8AC3E}">
        <p14:creationId xmlns:p14="http://schemas.microsoft.com/office/powerpoint/2010/main" val="36344434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473</TotalTime>
  <Words>832</Words>
  <Application>Microsoft Office PowerPoint</Application>
  <PresentationFormat>On-screen Show (4:3)</PresentationFormat>
  <Paragraphs>80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38</cp:revision>
  <dcterms:created xsi:type="dcterms:W3CDTF">2023-05-25T06:24:37Z</dcterms:created>
  <dcterms:modified xsi:type="dcterms:W3CDTF">2023-06-05T08:04:04Z</dcterms:modified>
</cp:coreProperties>
</file>